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87" autoAdjust="0"/>
    <p:restoredTop sz="94713" autoAdjust="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584AA-8F97-42CE-A8C1-0FA8AD1E3BEC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41549-2FF7-4312-9B66-9999563E184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41549-2FF7-4312-9B66-9999563E184F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0DC2A-85D0-4591-8978-2161C8560FA9}" type="datetimeFigureOut">
              <a:rPr lang="ru-RU" smtClean="0"/>
              <a:pPr/>
              <a:t>30.11.2015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EE17D-640D-4891-A4B2-DF63307B5D5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for Anya\вино\ea588cf27efd676bb2ba467e2f364eb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70009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714488"/>
            <a:ext cx="7772400" cy="1470025"/>
          </a:xfrm>
        </p:spPr>
        <p:txBody>
          <a:bodyPr>
            <a:noAutofit/>
          </a:bodyPr>
          <a:lstStyle/>
          <a:p>
            <a:r>
              <a:rPr lang="ru-RU" sz="9600" dirty="0" smtClean="0">
                <a:solidFill>
                  <a:schemeClr val="bg1"/>
                </a:solidFill>
                <a:latin typeface="Book Antiqua" pitchFamily="18" charset="0"/>
              </a:rPr>
              <a:t>Вино</a:t>
            </a:r>
            <a:endParaRPr lang="ru-RU" sz="96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8728" y="3714752"/>
            <a:ext cx="6400800" cy="175260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ook Antiqua" pitchFamily="18" charset="0"/>
                <a:ea typeface="+mj-ea"/>
                <a:cs typeface="+mj-cs"/>
              </a:rPr>
              <a:t>«In </a:t>
            </a:r>
            <a:r>
              <a:rPr lang="en-US" sz="6600" dirty="0" err="1">
                <a:solidFill>
                  <a:schemeClr val="bg1"/>
                </a:solidFill>
                <a:latin typeface="Book Antiqua" pitchFamily="18" charset="0"/>
                <a:ea typeface="+mj-ea"/>
                <a:cs typeface="+mj-cs"/>
              </a:rPr>
              <a:t>vino</a:t>
            </a:r>
            <a:r>
              <a:rPr lang="en-US" sz="6600" dirty="0">
                <a:solidFill>
                  <a:schemeClr val="bg1"/>
                </a:solidFill>
                <a:latin typeface="Book Antiqua" pitchFamily="18" charset="0"/>
                <a:ea typeface="+mj-ea"/>
                <a:cs typeface="+mj-cs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Book Antiqua" pitchFamily="18" charset="0"/>
                <a:ea typeface="+mj-ea"/>
                <a:cs typeface="+mj-cs"/>
              </a:rPr>
              <a:t>veritas</a:t>
            </a:r>
            <a:r>
              <a:rPr lang="en-US" sz="6600" dirty="0">
                <a:solidFill>
                  <a:schemeClr val="bg1"/>
                </a:solidFill>
                <a:latin typeface="Book Antiqua" pitchFamily="18" charset="0"/>
                <a:ea typeface="+mj-ea"/>
                <a:cs typeface="+mj-cs"/>
              </a:rPr>
              <a:t>»</a:t>
            </a:r>
            <a:endParaRPr lang="ru-RU" sz="6600" dirty="0">
              <a:solidFill>
                <a:schemeClr val="bg1"/>
              </a:solidFill>
              <a:latin typeface="Book Antiqua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E:\for Anya\вино\wine_and_chees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868" y="928670"/>
            <a:ext cx="6015022" cy="1143000"/>
          </a:xfrm>
        </p:spPr>
        <p:txBody>
          <a:bodyPr>
            <a:noAutofit/>
          </a:bodyPr>
          <a:lstStyle/>
          <a:p>
            <a:r>
              <a:rPr lang="uk-UA" sz="9600" dirty="0">
                <a:latin typeface="Monotype Corsiva" pitchFamily="66" charset="0"/>
              </a:rPr>
              <a:t>Біле вино</a:t>
            </a:r>
            <a:endParaRPr lang="ru-RU" sz="9600" dirty="0"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for Anya\вино\белое-вино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85720" y="214290"/>
            <a:ext cx="5715040" cy="22860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Білим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сухим вином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алкогольний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напій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вміст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цукру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якому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перевищує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0,2-0,3%.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Колір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сухого вина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розрізняється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світло-солом'яного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до золотисто-зеленого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Залежно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сорту винограду,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регіону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технології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виготовлення.Білі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сухі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 (спирт - 9-13%,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цукор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- до 3 г/дм3).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сухі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особливі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більш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високою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природною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міцністю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(спирт - 14-16%,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цукор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- До 3 г/дм3)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71604" y="3000372"/>
            <a:ext cx="7215238" cy="34290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Виробництво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сухого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винаКращі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сорти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винограду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збирають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північних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областях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виноробства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де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середня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температура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теплих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місяців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18-26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градусів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Цельсієм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При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цьому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виноград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збирають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зрілий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при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рівні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цукру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18-20%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кислотності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більше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7-9 г/дм3. Для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виготовлення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сусла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сухого вина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зібраний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виноград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подрібнюють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видаляють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шкірку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кісточки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гребені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після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відокремлюють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сусло-самоплив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яке не повинно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перевищувати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60 дав 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Одиниця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вимірювання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виноробстві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рівна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10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літрам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тонни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винограду.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Після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відділення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цінного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сусла-самопливу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залишився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виноград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пресують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використовують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виготовлення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Спеціальних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вин.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E:\for Anya\вино\kak-vybrat-bokal-dlya-vin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0" y="1928802"/>
            <a:ext cx="8229600" cy="1143000"/>
          </a:xfrm>
        </p:spPr>
        <p:txBody>
          <a:bodyPr>
            <a:noAutofit/>
          </a:bodyPr>
          <a:lstStyle/>
          <a:p>
            <a:r>
              <a:rPr lang="uk-UA" sz="9600" dirty="0" smtClean="0">
                <a:solidFill>
                  <a:schemeClr val="bg1"/>
                </a:solidFill>
                <a:latin typeface="Book Antiqua" pitchFamily="18" charset="0"/>
              </a:rPr>
              <a:t>Корисні речовини вин</a:t>
            </a:r>
            <a:endParaRPr lang="ru-RU" sz="9600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for Anya\вино\elitefon.ru_179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42844" y="142852"/>
            <a:ext cx="535785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dirty="0" smtClean="0">
                <a:solidFill>
                  <a:schemeClr val="bg1"/>
                </a:solidFill>
              </a:rPr>
              <a:t>    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Корисні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властивості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вина - як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білого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так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червоного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включають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досить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широкий спектр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лікувальних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дій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Однак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при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бажанні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скористатися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ними,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потрібно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строго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контролювати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свою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поведінку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не в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якому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разі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захоплюватися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винотерапія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оскільки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наслідки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можуть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бути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страшними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й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необоротними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fontAlgn="base"/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Приміром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останнім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часом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регулярне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вживання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високоякісного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червоного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вина в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кількості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150 -200 мл в день не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вітається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але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навіть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рекомендується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багатьма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фахівцями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дієтологами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світовим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ім'ям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Дослідження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показали,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завдяки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підвищеному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вмісту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натуральних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антиоксидантів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цьому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продукті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допомагає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нашому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організму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захиститися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раку, а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сприяє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уповільненню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окислювальних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процесів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пов'язаних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дією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вільних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радикалів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тим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самим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значно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уповільнюючи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процеси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старіння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Саме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завдяки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цим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корисним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властивостям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вина,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цей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напій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включений до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п'ятірки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найбільш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здорових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продуктів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на думку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фахівців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Американської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Асоціації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дієтологів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 descr="E:\for Anya\вино\wine_bread_cheese_by_ad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214282" y="14285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Ще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однією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важливою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властивістю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білих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червоних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є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здатність</a:t>
            </a:r>
            <a:endParaRPr lang="ru-RU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поліпшити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функцію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нашої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серцево-судинної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системи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Вживання</a:t>
            </a:r>
            <a:endParaRPr lang="ru-RU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невеликої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кількості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білого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кілька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разів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тиждень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бути</a:t>
            </a:r>
          </a:p>
          <a:p>
            <a:pPr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рекомендовано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тим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хто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страждає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ослабленої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діяльності</a:t>
            </a:r>
            <a:endParaRPr lang="ru-RU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серцевого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м'яза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а ось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червоне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сприяти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нормалізації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рівня</a:t>
            </a:r>
            <a:endParaRPr lang="ru-RU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гемоглобіну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крові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зниженню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рівня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холестерину,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в 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свою</a:t>
            </a: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чергу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пов'язано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зменшенням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ризику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скупчення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зайвої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ваги,</a:t>
            </a: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утворення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тромбів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розвитку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таких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захворювань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як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інсульт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Інфаркт-міокарда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так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далі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43042" y="3857628"/>
            <a:ext cx="7358114" cy="26432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Крім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того,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вважається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корисні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властивості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можуть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прискорити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одужання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тих,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хто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страждає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простудних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захворювань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таких як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грип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ангіна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бронхіти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далі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При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недугах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рекомендується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вживати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глінтвейн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тепле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червоне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спеціями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приправами.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червоне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заспокійливі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лікувальні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ефекти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слизову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оболонку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шлунка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оскільки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натуральний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продукт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володіє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відмінними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загоюючими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зміцнюючими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властивостями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Корисно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вживати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червоне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 для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підвищення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імунітету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поліпшення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обмінних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процесів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процесів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виведення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радіонуклідів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організму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E:\for Anya\вино\elitefon.ru_344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86908" cy="6858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285728"/>
            <a:ext cx="6572296" cy="50720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Нарешті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натуральні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високоякісні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мають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відмінні</a:t>
            </a:r>
            <a:endParaRPr lang="ru-RU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загальнозміцнюючі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діях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вони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допомагають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швидше</a:t>
            </a:r>
            <a:endParaRPr lang="ru-RU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відновлюватися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після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переломів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різних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захворювань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кісткового</a:t>
            </a:r>
            <a:endParaRPr lang="ru-RU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апарату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людини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. При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цьому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говорячи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корисні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властивості</a:t>
            </a:r>
            <a:endParaRPr lang="ru-RU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вина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звичайно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мова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йде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вживання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сухих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напівсухих</a:t>
            </a:r>
            <a:endParaRPr lang="ru-RU" sz="1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червоних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вин, а от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білі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вина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вважаються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менш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корисними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оскільки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 них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набагато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вищий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вміст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цукру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Тим 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менш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сухе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біле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має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відмінні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сечогінні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властивості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тому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воно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сприяє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ефективному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виведенню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солей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організму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  </a:t>
            </a: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поліпшенню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функції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сечостатевої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системи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профілактики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buNone/>
            </a:pP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сечокам'яної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захворювань</a:t>
            </a:r>
            <a:r>
              <a:rPr lang="ru-RU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:\for Anya\вино\7897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1857364"/>
            <a:ext cx="8229600" cy="1143000"/>
          </a:xfrm>
        </p:spPr>
        <p:txBody>
          <a:bodyPr>
            <a:noAutofit/>
          </a:bodyPr>
          <a:lstStyle/>
          <a:p>
            <a:r>
              <a:rPr lang="uk-UA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 Antiqua" pitchFamily="18" charset="0"/>
              </a:rPr>
              <a:t>Винні келихи</a:t>
            </a:r>
            <a:endParaRPr lang="ru-RU" sz="9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:\for Anya\вино\bokali-dlya-vina-vs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E:\for Anya\вино\Kopyya-_KZO4638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571480"/>
            <a:ext cx="8443914" cy="5786478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ru-RU" sz="2100" b="1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Келихи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червоного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вина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Келихи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червоного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відрізняються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великою чашею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звужується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до</a:t>
            </a:r>
          </a:p>
          <a:p>
            <a:pPr algn="ctr">
              <a:buNone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верху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яка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допомагає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відчути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весь аромат вина.</a:t>
            </a:r>
          </a:p>
          <a:p>
            <a:pPr algn="ctr">
              <a:buNone/>
            </a:pP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Келихи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для вина Бордо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Напевно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цей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тип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келихів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для вина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є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вашому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будинку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принаймні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має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бути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 З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нього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п’ють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сортів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мерло, каберне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фран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каберне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совіньон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тобто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одних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найпопулярніших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Келих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Бордо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відрізняється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великою чашею, яка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необхідна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для того,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щоб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насичене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вино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зуміло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повністю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розкритися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Келихи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Бургунді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Келих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цього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типу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можна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порівняти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коньячним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довгій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тонкій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ніжці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Така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форма не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випадкова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оскільки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головне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її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призначення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дати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заграти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винам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тонким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летючим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ароматом.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Спочатку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букет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розкривається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широкій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чаші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потім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концентрується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верхній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звужується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частини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>
              <a:buNone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Сорти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вина: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Піно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Нуар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червоне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Бургундське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Барбера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Бароло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fontAlgn="base"/>
            <a:endParaRPr lang="ru-RU" sz="2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:\for Anya\вино\record_23744059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28596" y="714356"/>
            <a:ext cx="8501122" cy="54292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33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Келихи</a:t>
            </a:r>
            <a:r>
              <a:rPr lang="ru-RU" sz="3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33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білого</a:t>
            </a:r>
            <a:r>
              <a:rPr lang="ru-RU" sz="3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вина</a:t>
            </a:r>
          </a:p>
          <a:p>
            <a:pPr algn="ctr"/>
            <a:r>
              <a:rPr lang="ru-RU" dirty="0" err="1" smtClean="0"/>
              <a:t>Келихи</a:t>
            </a:r>
            <a:r>
              <a:rPr lang="ru-RU" dirty="0" smtClean="0"/>
              <a:t> для </a:t>
            </a:r>
            <a:r>
              <a:rPr lang="ru-RU" dirty="0" err="1" smtClean="0"/>
              <a:t>білого</a:t>
            </a:r>
            <a:r>
              <a:rPr lang="ru-RU" dirty="0" smtClean="0"/>
              <a:t> вина </a:t>
            </a:r>
            <a:r>
              <a:rPr lang="ru-RU" dirty="0" err="1" smtClean="0"/>
              <a:t>мають</a:t>
            </a:r>
            <a:r>
              <a:rPr lang="ru-RU" dirty="0" smtClean="0"/>
              <a:t> </a:t>
            </a:r>
            <a:r>
              <a:rPr lang="ru-RU" dirty="0" err="1" smtClean="0"/>
              <a:t>менший</a:t>
            </a:r>
            <a:r>
              <a:rPr lang="ru-RU" dirty="0" smtClean="0"/>
              <a:t> </a:t>
            </a:r>
            <a:r>
              <a:rPr lang="ru-RU" dirty="0" err="1" smtClean="0"/>
              <a:t>обсяг</a:t>
            </a:r>
            <a:r>
              <a:rPr lang="ru-RU" dirty="0" smtClean="0"/>
              <a:t>, так як </a:t>
            </a:r>
            <a:r>
              <a:rPr lang="ru-RU" dirty="0" err="1" smtClean="0"/>
              <a:t>білі</a:t>
            </a:r>
            <a:r>
              <a:rPr lang="ru-RU" dirty="0" smtClean="0"/>
              <a:t> </a:t>
            </a:r>
            <a:r>
              <a:rPr lang="ru-RU" dirty="0" err="1" smtClean="0"/>
              <a:t>сорти</a:t>
            </a:r>
            <a:r>
              <a:rPr lang="ru-RU" dirty="0" smtClean="0"/>
              <a:t> </a:t>
            </a:r>
            <a:r>
              <a:rPr lang="ru-RU" dirty="0" err="1" smtClean="0"/>
              <a:t>прийнято</a:t>
            </a:r>
            <a:r>
              <a:rPr lang="ru-RU" dirty="0" smtClean="0"/>
              <a:t> </a:t>
            </a:r>
            <a:r>
              <a:rPr lang="ru-RU" dirty="0" err="1" smtClean="0"/>
              <a:t>подавати</a:t>
            </a:r>
            <a:r>
              <a:rPr lang="ru-RU" dirty="0" smtClean="0"/>
              <a:t> </a:t>
            </a:r>
            <a:r>
              <a:rPr lang="ru-RU" dirty="0" err="1" smtClean="0"/>
              <a:t>охолодженими</a:t>
            </a:r>
            <a:r>
              <a:rPr lang="ru-RU" dirty="0" smtClean="0"/>
              <a:t> (</a:t>
            </a:r>
            <a:r>
              <a:rPr lang="ru-RU" dirty="0" err="1" smtClean="0"/>
              <a:t>як</a:t>
            </a:r>
            <a:r>
              <a:rPr lang="ru-RU" dirty="0" smtClean="0"/>
              <a:t> правило, до 340 мл).</a:t>
            </a:r>
          </a:p>
          <a:p>
            <a:pPr algn="ctr"/>
            <a:r>
              <a:rPr lang="ru-RU" b="1" dirty="0" smtClean="0"/>
              <a:t>     </a:t>
            </a:r>
            <a:r>
              <a:rPr lang="ru-RU" b="1" dirty="0" err="1" smtClean="0"/>
              <a:t>Келихи</a:t>
            </a:r>
            <a:r>
              <a:rPr lang="ru-RU" b="1" dirty="0" smtClean="0"/>
              <a:t> </a:t>
            </a:r>
            <a:r>
              <a:rPr lang="ru-RU" b="1" dirty="0" smtClean="0"/>
              <a:t>для вина </a:t>
            </a:r>
            <a:r>
              <a:rPr lang="ru-RU" b="1" dirty="0" err="1" smtClean="0"/>
              <a:t>Шардоне</a:t>
            </a:r>
            <a:endParaRPr lang="ru-RU" dirty="0" smtClean="0"/>
          </a:p>
          <a:p>
            <a:pPr algn="ctr"/>
            <a:r>
              <a:rPr lang="ru-RU" dirty="0" smtClean="0"/>
              <a:t>У </a:t>
            </a:r>
            <a:r>
              <a:rPr lang="ru-RU" dirty="0" err="1" smtClean="0"/>
              <a:t>принципі</a:t>
            </a:r>
            <a:r>
              <a:rPr lang="ru-RU" dirty="0" smtClean="0"/>
              <a:t>, </a:t>
            </a:r>
            <a:r>
              <a:rPr lang="ru-RU" dirty="0" err="1" smtClean="0"/>
              <a:t>цього</a:t>
            </a:r>
            <a:r>
              <a:rPr lang="ru-RU" dirty="0" smtClean="0"/>
              <a:t> </a:t>
            </a:r>
            <a:r>
              <a:rPr lang="ru-RU" dirty="0" err="1" smtClean="0"/>
              <a:t>келиха</a:t>
            </a:r>
            <a:r>
              <a:rPr lang="ru-RU" dirty="0" smtClean="0"/>
              <a:t> </a:t>
            </a:r>
            <a:r>
              <a:rPr lang="ru-RU" dirty="0" err="1" smtClean="0"/>
              <a:t>цілком</a:t>
            </a:r>
            <a:r>
              <a:rPr lang="ru-RU" dirty="0" smtClean="0"/>
              <a:t> </a:t>
            </a:r>
            <a:r>
              <a:rPr lang="ru-RU" dirty="0" err="1" smtClean="0"/>
              <a:t>може</a:t>
            </a:r>
            <a:r>
              <a:rPr lang="ru-RU" dirty="0" smtClean="0"/>
              <a:t> </a:t>
            </a:r>
            <a:r>
              <a:rPr lang="ru-RU" dirty="0" err="1" smtClean="0"/>
              <a:t>вистачити</a:t>
            </a:r>
            <a:r>
              <a:rPr lang="ru-RU" dirty="0" smtClean="0"/>
              <a:t> для </a:t>
            </a:r>
            <a:r>
              <a:rPr lang="ru-RU" dirty="0" err="1" smtClean="0"/>
              <a:t>більшості</a:t>
            </a:r>
            <a:r>
              <a:rPr lang="ru-RU" dirty="0" smtClean="0"/>
              <a:t> </a:t>
            </a:r>
            <a:r>
              <a:rPr lang="ru-RU" dirty="0" err="1" smtClean="0"/>
              <a:t>сортів</a:t>
            </a:r>
            <a:r>
              <a:rPr lang="ru-RU" dirty="0" smtClean="0"/>
              <a:t> </a:t>
            </a:r>
            <a:r>
              <a:rPr lang="ru-RU" dirty="0" err="1" smtClean="0"/>
              <a:t>білого</a:t>
            </a:r>
            <a:r>
              <a:rPr lang="ru-RU" dirty="0" smtClean="0"/>
              <a:t> вина. </a:t>
            </a:r>
            <a:r>
              <a:rPr lang="ru-RU" dirty="0" err="1" smtClean="0"/>
              <a:t>Своєю</a:t>
            </a:r>
            <a:r>
              <a:rPr lang="ru-RU" dirty="0" smtClean="0"/>
              <a:t> формою </a:t>
            </a:r>
            <a:r>
              <a:rPr lang="ru-RU" dirty="0" err="1" smtClean="0"/>
              <a:t>він</a:t>
            </a:r>
            <a:r>
              <a:rPr lang="ru-RU" dirty="0" smtClean="0"/>
              <a:t> </a:t>
            </a:r>
            <a:r>
              <a:rPr lang="ru-RU" dirty="0" err="1" smtClean="0"/>
              <a:t>нагадує</a:t>
            </a:r>
            <a:r>
              <a:rPr lang="ru-RU" dirty="0" smtClean="0"/>
              <a:t> </a:t>
            </a:r>
            <a:r>
              <a:rPr lang="ru-RU" dirty="0" err="1" smtClean="0"/>
              <a:t>келих</a:t>
            </a:r>
            <a:r>
              <a:rPr lang="ru-RU" dirty="0" smtClean="0"/>
              <a:t> Бордо – широка чаша, </a:t>
            </a:r>
            <a:r>
              <a:rPr lang="ru-RU" dirty="0" err="1" smtClean="0"/>
              <a:t>трохи</a:t>
            </a:r>
            <a:r>
              <a:rPr lang="ru-RU" dirty="0" smtClean="0"/>
              <a:t> </a:t>
            </a:r>
            <a:r>
              <a:rPr lang="ru-RU" dirty="0" err="1" smtClean="0"/>
              <a:t>звужується</a:t>
            </a:r>
            <a:r>
              <a:rPr lang="ru-RU" dirty="0" smtClean="0"/>
              <a:t> догори.</a:t>
            </a:r>
          </a:p>
          <a:p>
            <a:pPr algn="ctr"/>
            <a:r>
              <a:rPr lang="ru-RU" b="1" dirty="0" smtClean="0"/>
              <a:t>     </a:t>
            </a:r>
            <a:r>
              <a:rPr lang="ru-RU" b="1" dirty="0" err="1" smtClean="0"/>
              <a:t>Келихи</a:t>
            </a:r>
            <a:r>
              <a:rPr lang="ru-RU" b="1" dirty="0" smtClean="0"/>
              <a:t> </a:t>
            </a:r>
            <a:r>
              <a:rPr lang="ru-RU" b="1" dirty="0" smtClean="0"/>
              <a:t>для кислого вина</a:t>
            </a:r>
            <a:endParaRPr lang="ru-RU" dirty="0" smtClean="0"/>
          </a:p>
          <a:p>
            <a:pPr algn="ctr"/>
            <a:r>
              <a:rPr lang="ru-RU" dirty="0" err="1" smtClean="0"/>
              <a:t>Деякі</a:t>
            </a:r>
            <a:r>
              <a:rPr lang="ru-RU" dirty="0" smtClean="0"/>
              <a:t> </a:t>
            </a:r>
            <a:r>
              <a:rPr lang="ru-RU" dirty="0" err="1" smtClean="0"/>
              <a:t>сорти</a:t>
            </a:r>
            <a:r>
              <a:rPr lang="ru-RU" dirty="0" smtClean="0"/>
              <a:t> </a:t>
            </a:r>
            <a:r>
              <a:rPr lang="ru-RU" dirty="0" err="1" smtClean="0"/>
              <a:t>білих</a:t>
            </a:r>
            <a:r>
              <a:rPr lang="ru-RU" dirty="0" smtClean="0"/>
              <a:t> вин </a:t>
            </a:r>
            <a:r>
              <a:rPr lang="ru-RU" dirty="0" err="1" smtClean="0"/>
              <a:t>відрізняються</a:t>
            </a:r>
            <a:r>
              <a:rPr lang="ru-RU" dirty="0" smtClean="0"/>
              <a:t> </a:t>
            </a:r>
            <a:r>
              <a:rPr lang="ru-RU" dirty="0" err="1" smtClean="0"/>
              <a:t>підвищеною</a:t>
            </a:r>
            <a:r>
              <a:rPr lang="ru-RU" dirty="0" smtClean="0"/>
              <a:t> </a:t>
            </a:r>
            <a:r>
              <a:rPr lang="ru-RU" dirty="0" err="1" smtClean="0"/>
              <a:t>кислотністю</a:t>
            </a:r>
            <a:r>
              <a:rPr lang="ru-RU" dirty="0" smtClean="0"/>
              <a:t> (</a:t>
            </a:r>
            <a:r>
              <a:rPr lang="ru-RU" dirty="0" err="1" smtClean="0"/>
              <a:t>такі</a:t>
            </a:r>
            <a:r>
              <a:rPr lang="ru-RU" dirty="0" smtClean="0"/>
              <a:t> як </a:t>
            </a:r>
            <a:r>
              <a:rPr lang="ru-RU" dirty="0" err="1" smtClean="0"/>
              <a:t>рислінг</a:t>
            </a:r>
            <a:r>
              <a:rPr lang="ru-RU" dirty="0" smtClean="0"/>
              <a:t>, </a:t>
            </a:r>
            <a:r>
              <a:rPr lang="ru-RU" dirty="0" err="1" smtClean="0"/>
              <a:t>совіньон</a:t>
            </a:r>
            <a:r>
              <a:rPr lang="ru-RU" dirty="0" smtClean="0"/>
              <a:t> </a:t>
            </a:r>
            <a:r>
              <a:rPr lang="ru-RU" dirty="0" err="1" smtClean="0"/>
              <a:t>блан</a:t>
            </a:r>
            <a:r>
              <a:rPr lang="ru-RU" dirty="0" smtClean="0"/>
              <a:t>, </a:t>
            </a:r>
            <a:r>
              <a:rPr lang="ru-RU" dirty="0" err="1" smtClean="0"/>
              <a:t>шенеш</a:t>
            </a:r>
            <a:r>
              <a:rPr lang="ru-RU" dirty="0" smtClean="0"/>
              <a:t> </a:t>
            </a:r>
            <a:r>
              <a:rPr lang="ru-RU" dirty="0" err="1" smtClean="0"/>
              <a:t>блан</a:t>
            </a:r>
            <a:r>
              <a:rPr lang="ru-RU" dirty="0" smtClean="0"/>
              <a:t>). Для них </a:t>
            </a:r>
            <a:r>
              <a:rPr lang="ru-RU" dirty="0" err="1" smtClean="0"/>
              <a:t>оптимальним</a:t>
            </a:r>
            <a:r>
              <a:rPr lang="ru-RU" dirty="0" smtClean="0"/>
              <a:t> </a:t>
            </a:r>
            <a:r>
              <a:rPr lang="ru-RU" dirty="0" err="1" smtClean="0"/>
              <a:t>варіантом</a:t>
            </a:r>
            <a:r>
              <a:rPr lang="ru-RU" dirty="0" smtClean="0"/>
              <a:t> </a:t>
            </a:r>
            <a:r>
              <a:rPr lang="ru-RU" dirty="0" err="1" smtClean="0"/>
              <a:t>є</a:t>
            </a:r>
            <a:r>
              <a:rPr lang="ru-RU" dirty="0" smtClean="0"/>
              <a:t> </a:t>
            </a:r>
            <a:r>
              <a:rPr lang="ru-RU" dirty="0" err="1" smtClean="0"/>
              <a:t>високий</a:t>
            </a:r>
            <a:r>
              <a:rPr lang="ru-RU" dirty="0" smtClean="0"/>
              <a:t> </a:t>
            </a:r>
            <a:r>
              <a:rPr lang="ru-RU" dirty="0" err="1" smtClean="0"/>
              <a:t>вузький</a:t>
            </a:r>
            <a:r>
              <a:rPr lang="ru-RU" dirty="0" smtClean="0"/>
              <a:t> </a:t>
            </a:r>
            <a:r>
              <a:rPr lang="ru-RU" dirty="0" err="1" smtClean="0"/>
              <a:t>келих</a:t>
            </a:r>
            <a:r>
              <a:rPr lang="ru-RU" dirty="0" smtClean="0"/>
              <a:t> для вина. </a:t>
            </a:r>
            <a:r>
              <a:rPr lang="ru-RU" dirty="0" err="1" smtClean="0"/>
              <a:t>Завдяки</a:t>
            </a:r>
            <a:r>
              <a:rPr lang="ru-RU" dirty="0" smtClean="0"/>
              <a:t> </a:t>
            </a:r>
            <a:r>
              <a:rPr lang="ru-RU" dirty="0" err="1" smtClean="0"/>
              <a:t>такій</a:t>
            </a:r>
            <a:r>
              <a:rPr lang="ru-RU" dirty="0" smtClean="0"/>
              <a:t> </a:t>
            </a:r>
            <a:r>
              <a:rPr lang="ru-RU" dirty="0" err="1" smtClean="0"/>
              <a:t>формі</a:t>
            </a:r>
            <a:r>
              <a:rPr lang="ru-RU" dirty="0" smtClean="0"/>
              <a:t>, вино </a:t>
            </a:r>
            <a:r>
              <a:rPr lang="ru-RU" dirty="0" err="1" smtClean="0"/>
              <a:t>спочатку</a:t>
            </a:r>
            <a:r>
              <a:rPr lang="ru-RU" dirty="0" smtClean="0"/>
              <a:t> </a:t>
            </a:r>
            <a:r>
              <a:rPr lang="ru-RU" dirty="0" err="1" smtClean="0"/>
              <a:t>потрапляє</a:t>
            </a:r>
            <a:r>
              <a:rPr lang="ru-RU" dirty="0" smtClean="0"/>
              <a:t> в зону </a:t>
            </a:r>
            <a:r>
              <a:rPr lang="ru-RU" dirty="0" err="1" smtClean="0"/>
              <a:t>мови</a:t>
            </a:r>
            <a:r>
              <a:rPr lang="ru-RU" dirty="0" smtClean="0"/>
              <a:t>, де </a:t>
            </a:r>
            <a:r>
              <a:rPr lang="ru-RU" dirty="0" err="1" smtClean="0"/>
              <a:t>розташована</a:t>
            </a:r>
            <a:r>
              <a:rPr lang="ru-RU" dirty="0" smtClean="0"/>
              <a:t> велика </a:t>
            </a:r>
            <a:r>
              <a:rPr lang="ru-RU" dirty="0" err="1" smtClean="0"/>
              <a:t>кількість</a:t>
            </a:r>
            <a:r>
              <a:rPr lang="ru-RU" dirty="0" smtClean="0"/>
              <a:t> </a:t>
            </a:r>
            <a:r>
              <a:rPr lang="ru-RU" dirty="0" err="1" smtClean="0"/>
              <a:t>пом’якшувальних</a:t>
            </a:r>
            <a:r>
              <a:rPr lang="ru-RU" dirty="0" smtClean="0"/>
              <a:t> </a:t>
            </a:r>
            <a:r>
              <a:rPr lang="ru-RU" dirty="0" err="1" smtClean="0"/>
              <a:t>рецепторів</a:t>
            </a:r>
            <a:r>
              <a:rPr lang="ru-RU" dirty="0" smtClean="0"/>
              <a:t>,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лише</a:t>
            </a:r>
            <a:r>
              <a:rPr lang="ru-RU" dirty="0" smtClean="0"/>
              <a:t> </a:t>
            </a:r>
            <a:r>
              <a:rPr lang="ru-RU" dirty="0" err="1" smtClean="0"/>
              <a:t>потім</a:t>
            </a:r>
            <a:r>
              <a:rPr lang="ru-RU" dirty="0" smtClean="0"/>
              <a:t> </a:t>
            </a:r>
            <a:r>
              <a:rPr lang="ru-RU" dirty="0" err="1" smtClean="0"/>
              <a:t>виявляється</a:t>
            </a:r>
            <a:r>
              <a:rPr lang="ru-RU" dirty="0" smtClean="0"/>
              <a:t> в «</a:t>
            </a:r>
            <a:r>
              <a:rPr lang="ru-RU" dirty="0" err="1" smtClean="0"/>
              <a:t>кислої</a:t>
            </a:r>
            <a:r>
              <a:rPr lang="ru-RU" dirty="0" smtClean="0"/>
              <a:t>» </a:t>
            </a:r>
            <a:r>
              <a:rPr lang="ru-RU" dirty="0" err="1" smtClean="0"/>
              <a:t>зоні</a:t>
            </a:r>
            <a:r>
              <a:rPr lang="ru-RU" dirty="0" smtClean="0"/>
              <a:t>.</a:t>
            </a:r>
          </a:p>
          <a:p>
            <a:pPr algn="ctr"/>
            <a:r>
              <a:rPr lang="ru-RU" b="1" dirty="0" smtClean="0"/>
              <a:t>     </a:t>
            </a:r>
            <a:r>
              <a:rPr lang="ru-RU" b="1" dirty="0" err="1" smtClean="0"/>
              <a:t>Келихи</a:t>
            </a:r>
            <a:r>
              <a:rPr lang="ru-RU" b="1" dirty="0" smtClean="0"/>
              <a:t> </a:t>
            </a:r>
            <a:r>
              <a:rPr lang="ru-RU" b="1" dirty="0" smtClean="0"/>
              <a:t>для </a:t>
            </a:r>
            <a:r>
              <a:rPr lang="ru-RU" b="1" dirty="0" err="1" smtClean="0"/>
              <a:t>шампанського</a:t>
            </a:r>
            <a:endParaRPr lang="ru-RU" dirty="0" smtClean="0"/>
          </a:p>
          <a:p>
            <a:pPr algn="ctr"/>
            <a:r>
              <a:rPr lang="ru-RU" dirty="0" smtClean="0"/>
              <a:t>В </a:t>
            </a:r>
            <a:r>
              <a:rPr lang="ru-RU" dirty="0" err="1" smtClean="0"/>
              <a:t>даний</a:t>
            </a:r>
            <a:r>
              <a:rPr lang="ru-RU" dirty="0" smtClean="0"/>
              <a:t> час для </a:t>
            </a:r>
            <a:r>
              <a:rPr lang="ru-RU" dirty="0" err="1" smtClean="0"/>
              <a:t>шампанського</a:t>
            </a:r>
            <a:r>
              <a:rPr lang="ru-RU" dirty="0" smtClean="0"/>
              <a:t> та </a:t>
            </a:r>
            <a:r>
              <a:rPr lang="ru-RU" dirty="0" err="1" smtClean="0"/>
              <a:t>ігристих</a:t>
            </a:r>
            <a:r>
              <a:rPr lang="ru-RU" dirty="0" smtClean="0"/>
              <a:t> вин </a:t>
            </a:r>
            <a:r>
              <a:rPr lang="ru-RU" dirty="0" err="1" smtClean="0"/>
              <a:t>використовуються</a:t>
            </a:r>
            <a:r>
              <a:rPr lang="ru-RU" dirty="0" smtClean="0"/>
              <a:t> </a:t>
            </a:r>
            <a:r>
              <a:rPr lang="ru-RU" dirty="0" err="1" smtClean="0"/>
              <a:t>келихи</a:t>
            </a:r>
            <a:r>
              <a:rPr lang="ru-RU" dirty="0" smtClean="0"/>
              <a:t> </a:t>
            </a:r>
            <a:r>
              <a:rPr lang="ru-RU" dirty="0" err="1" smtClean="0"/>
              <a:t>подовженої</a:t>
            </a:r>
            <a:r>
              <a:rPr lang="ru-RU" dirty="0" smtClean="0"/>
              <a:t> </a:t>
            </a:r>
            <a:r>
              <a:rPr lang="ru-RU" dirty="0" err="1" smtClean="0"/>
              <a:t>форми</a:t>
            </a:r>
            <a:r>
              <a:rPr lang="ru-RU" dirty="0" smtClean="0"/>
              <a:t>, </a:t>
            </a:r>
            <a:r>
              <a:rPr lang="ru-RU" dirty="0" err="1" smtClean="0"/>
              <a:t>хоча</a:t>
            </a:r>
            <a:r>
              <a:rPr lang="ru-RU" dirty="0" smtClean="0"/>
              <a:t> </a:t>
            </a:r>
            <a:r>
              <a:rPr lang="ru-RU" dirty="0" err="1" smtClean="0"/>
              <a:t>зустрічаються</a:t>
            </a:r>
            <a:r>
              <a:rPr lang="ru-RU" dirty="0" smtClean="0"/>
              <a:t>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конічної</a:t>
            </a:r>
            <a:r>
              <a:rPr lang="ru-RU" dirty="0" smtClean="0"/>
              <a:t>, </a:t>
            </a:r>
            <a:r>
              <a:rPr lang="ru-RU" dirty="0" err="1" smtClean="0"/>
              <a:t>циліндричної</a:t>
            </a:r>
            <a:r>
              <a:rPr lang="ru-RU" dirty="0" smtClean="0"/>
              <a:t>, </a:t>
            </a:r>
            <a:r>
              <a:rPr lang="ru-RU" dirty="0" err="1" smtClean="0"/>
              <a:t>креманчатой</a:t>
            </a:r>
            <a:r>
              <a:rPr lang="ru-RU" dirty="0" smtClean="0"/>
              <a:t>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грушоподібної</a:t>
            </a:r>
            <a:r>
              <a:rPr lang="ru-RU" dirty="0" smtClean="0"/>
              <a:t> форм. </a:t>
            </a:r>
            <a:r>
              <a:rPr lang="ru-RU" dirty="0" err="1" smtClean="0"/>
              <a:t>Місткість</a:t>
            </a:r>
            <a:r>
              <a:rPr lang="ru-RU" dirty="0" smtClean="0"/>
              <a:t> </a:t>
            </a:r>
            <a:r>
              <a:rPr lang="ru-RU" dirty="0" err="1" smtClean="0"/>
              <a:t>їх</a:t>
            </a:r>
            <a:r>
              <a:rPr lang="ru-RU" dirty="0" smtClean="0"/>
              <a:t> не </a:t>
            </a:r>
            <a:r>
              <a:rPr lang="ru-RU" dirty="0" err="1" smtClean="0"/>
              <a:t>перевищує</a:t>
            </a:r>
            <a:r>
              <a:rPr lang="ru-RU" dirty="0" smtClean="0"/>
              <a:t> 200 мл, </a:t>
            </a:r>
            <a:r>
              <a:rPr lang="ru-RU" dirty="0" err="1" smtClean="0"/>
              <a:t>частіше</a:t>
            </a:r>
            <a:r>
              <a:rPr lang="ru-RU" dirty="0" smtClean="0"/>
              <a:t> </a:t>
            </a:r>
            <a:r>
              <a:rPr lang="ru-RU" dirty="0" err="1" smtClean="0"/>
              <a:t>перебуває</a:t>
            </a:r>
            <a:r>
              <a:rPr lang="ru-RU" dirty="0" smtClean="0"/>
              <a:t> в межах 125-150 мл. При </a:t>
            </a:r>
            <a:r>
              <a:rPr lang="ru-RU" dirty="0" err="1" smtClean="0"/>
              <a:t>виборі</a:t>
            </a:r>
            <a:r>
              <a:rPr lang="ru-RU" dirty="0" smtClean="0"/>
              <a:t> </a:t>
            </a:r>
            <a:r>
              <a:rPr lang="ru-RU" dirty="0" err="1" smtClean="0"/>
              <a:t>келихів</a:t>
            </a:r>
            <a:r>
              <a:rPr lang="ru-RU" dirty="0" smtClean="0"/>
              <a:t> для </a:t>
            </a:r>
            <a:r>
              <a:rPr lang="ru-RU" dirty="0" err="1" smtClean="0"/>
              <a:t>шампанського</a:t>
            </a:r>
            <a:r>
              <a:rPr lang="ru-RU" dirty="0" smtClean="0"/>
              <a:t> </a:t>
            </a:r>
            <a:r>
              <a:rPr lang="ru-RU" dirty="0" err="1" smtClean="0"/>
              <a:t>прийнято</a:t>
            </a:r>
            <a:r>
              <a:rPr lang="ru-RU" dirty="0" smtClean="0"/>
              <a:t> </a:t>
            </a:r>
            <a:r>
              <a:rPr lang="ru-RU" dirty="0" err="1" smtClean="0"/>
              <a:t>звертати</a:t>
            </a:r>
            <a:r>
              <a:rPr lang="ru-RU" dirty="0" smtClean="0"/>
              <a:t> </a:t>
            </a:r>
            <a:r>
              <a:rPr lang="ru-RU" dirty="0" err="1" smtClean="0"/>
              <a:t>увагу</a:t>
            </a:r>
            <a:r>
              <a:rPr lang="ru-RU" dirty="0" smtClean="0"/>
              <a:t> на </a:t>
            </a:r>
            <a:r>
              <a:rPr lang="ru-RU" dirty="0" err="1" smtClean="0"/>
              <a:t>невелике</a:t>
            </a:r>
            <a:r>
              <a:rPr lang="ru-RU" dirty="0" smtClean="0"/>
              <a:t> </a:t>
            </a:r>
            <a:r>
              <a:rPr lang="ru-RU" dirty="0" err="1" smtClean="0"/>
              <a:t>поглиблення</a:t>
            </a:r>
            <a:r>
              <a:rPr lang="ru-RU" dirty="0" smtClean="0"/>
              <a:t> </a:t>
            </a:r>
            <a:r>
              <a:rPr lang="ru-RU" dirty="0" err="1" smtClean="0"/>
              <a:t>на</a:t>
            </a:r>
            <a:r>
              <a:rPr lang="ru-RU" dirty="0" smtClean="0"/>
              <a:t> </a:t>
            </a:r>
            <a:r>
              <a:rPr lang="ru-RU" dirty="0" err="1" smtClean="0"/>
              <a:t>дні</a:t>
            </a:r>
            <a:r>
              <a:rPr lang="ru-RU" dirty="0" smtClean="0"/>
              <a:t> </a:t>
            </a:r>
            <a:r>
              <a:rPr lang="ru-RU" dirty="0" err="1" smtClean="0"/>
              <a:t>чаші</a:t>
            </a:r>
            <a:r>
              <a:rPr lang="ru-RU" dirty="0" smtClean="0"/>
              <a:t>. </a:t>
            </a:r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 smtClean="0"/>
              <a:t>воно</a:t>
            </a:r>
            <a:r>
              <a:rPr lang="ru-RU" dirty="0" smtClean="0"/>
              <a:t> </a:t>
            </a:r>
            <a:r>
              <a:rPr lang="ru-RU" dirty="0" err="1" smtClean="0"/>
              <a:t>є</a:t>
            </a:r>
            <a:r>
              <a:rPr lang="ru-RU" dirty="0" smtClean="0"/>
              <a:t>, то </a:t>
            </a:r>
            <a:r>
              <a:rPr lang="ru-RU" dirty="0" err="1" smtClean="0"/>
              <a:t>цівки</a:t>
            </a:r>
            <a:r>
              <a:rPr lang="ru-RU" dirty="0" smtClean="0"/>
              <a:t> </a:t>
            </a:r>
            <a:r>
              <a:rPr lang="ru-RU" dirty="0" err="1" smtClean="0"/>
              <a:t>бульбашок</a:t>
            </a:r>
            <a:r>
              <a:rPr lang="ru-RU" dirty="0" smtClean="0"/>
              <a:t> </a:t>
            </a:r>
            <a:r>
              <a:rPr lang="ru-RU" dirty="0" err="1" smtClean="0"/>
              <a:t>будуть</a:t>
            </a:r>
            <a:r>
              <a:rPr lang="ru-RU" dirty="0" smtClean="0"/>
              <a:t> тонкими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стійкими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for Anya\вино\2286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285992"/>
            <a:ext cx="8229600" cy="1143000"/>
          </a:xfrm>
        </p:spPr>
        <p:txBody>
          <a:bodyPr>
            <a:noAutofit/>
          </a:bodyPr>
          <a:lstStyle/>
          <a:p>
            <a:r>
              <a:rPr lang="uk-UA" sz="8800" dirty="0">
                <a:solidFill>
                  <a:schemeClr val="bg1">
                    <a:lumMod val="95000"/>
                  </a:schemeClr>
                </a:solidFill>
                <a:latin typeface="Book Antiqua" pitchFamily="18" charset="0"/>
              </a:rPr>
              <a:t>Історія виникнення Вина</a:t>
            </a:r>
            <a:endParaRPr lang="ru-RU" sz="8800" dirty="0">
              <a:solidFill>
                <a:schemeClr val="bg1">
                  <a:lumMod val="95000"/>
                </a:schemeClr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E:\for Anya\вино\d5fd9e98216b9ce25930dc1de226ead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214554"/>
            <a:ext cx="8229600" cy="1214446"/>
          </a:xfrm>
        </p:spPr>
        <p:txBody>
          <a:bodyPr>
            <a:noAutofit/>
          </a:bodyPr>
          <a:lstStyle/>
          <a:p>
            <a:r>
              <a:rPr lang="uk-UA" sz="9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Правила зберігання Вина</a:t>
            </a:r>
            <a:endParaRPr lang="ru-RU" sz="960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E:\for Anya\вино\white-wine-glass-600x4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4" name="Скругленный прямоугольник 3"/>
          <p:cNvSpPr/>
          <p:nvPr/>
        </p:nvSpPr>
        <p:spPr>
          <a:xfrm>
            <a:off x="142844" y="142852"/>
            <a:ext cx="8858312" cy="65008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b="1" i="1" dirty="0" smtClean="0"/>
          </a:p>
          <a:p>
            <a:endParaRPr lang="ru-RU" b="1" i="1" dirty="0" smtClean="0"/>
          </a:p>
          <a:p>
            <a:endParaRPr lang="ru-RU" b="1" i="1" dirty="0" smtClean="0"/>
          </a:p>
          <a:p>
            <a:pPr algn="ctr"/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Вино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субстанція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нестабільна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, а тому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дуже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вимоглива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до умов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зберігання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Самі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головні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зних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вологість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, температура,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відсутність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світла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, по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сторонніх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запахів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повний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спокій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   Температура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Ідеальну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температуру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зберігання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спеціалісти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назвуть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різну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в межах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+8 до +20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градусів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Оптимальна +12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градусів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повишення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допускається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хіба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до +14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градусів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А бордо 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бургундське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прекрасно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почуваються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 +16 - 18 градусах.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Загальне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правило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таке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менш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стабільні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 –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рожеве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потребують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більшої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прохолоди (+8 – 10градусів), 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насичені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червоні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вимагають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декілька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градусів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вище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одне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 не любить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коливань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темперетарури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Через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всі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процеси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благородному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напої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ідуть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швидше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відповідно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дозрівання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швидко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обернутись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спотворенням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uk-UA" b="1" i="1" dirty="0" smtClean="0">
                <a:latin typeface="Times New Roman" pitchFamily="18" charset="0"/>
                <a:cs typeface="Times New Roman" pitchFamily="18" charset="0"/>
              </a:rPr>
              <a:t>     Вологість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Щодо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ідеальної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вологості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спорів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виникає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75%.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менш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строго – в межах 70 – 80%. При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меншій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вологості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пробки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починають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кришитись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відповідно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протікати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Відбувається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 за один день: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наслідки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сухості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повітря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особливо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замітні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пляшках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вином,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котрі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зберігаються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більше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трьох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Надмірна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вологість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замітна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 тому, як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починають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підгнивати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етикетки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Проте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 головне –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біда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пліснівають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пробки.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Пробка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взагалі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слабе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місце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зберіганні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вина. Тому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погребах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зберігають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виключно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горизонтально,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щоб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омивало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пробку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вона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розсихалась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uk-UA" dirty="0" smtClean="0"/>
          </a:p>
          <a:p>
            <a:endParaRPr lang="ru-RU" dirty="0" smtClean="0"/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E:\for Anya\вино\wine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8" name="Скругленный прямоугольник 7"/>
          <p:cNvSpPr/>
          <p:nvPr/>
        </p:nvSpPr>
        <p:spPr>
          <a:xfrm>
            <a:off x="500034" y="285728"/>
            <a:ext cx="8143932" cy="60722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Світло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Яскраве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світло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відомий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ворог тонких вин. При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взаємодії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зним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починають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відбуватись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хімічні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реакції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тягнуть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 собою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незворотні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зміни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якості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навіть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замітно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«на око»: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червоні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становляться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бліді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посилюється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жовтий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відтінок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А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темноті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зріє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поспішаючи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, як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слідує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Тому в погреби як правило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проводять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електричне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світло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заходять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них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свічами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вікна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встановлюють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північ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Французькі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винороби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закривають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навіть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блискавках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Запахи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поправимо шкоду вину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наносять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сторонні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запахи. Тому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відводити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частину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погребу, де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зберігаються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продукти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запахом – квашена капуста,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копченина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риба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тощо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погребі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присутні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якісь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запахи,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вньому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погана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вентиляція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принюхується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тухлість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вино легко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переймає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всі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неприємні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аромати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Вібрація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Проте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 все. Вино не любить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всілякі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коливання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вібрацію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різкий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шум. Другими словами вину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потрібно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цілковитий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спокій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стресів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практиці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означає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поблизу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зберігання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бути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автомобільних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трас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важкими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грузовиками,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залізних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доріг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будівельних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майданчиків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гудячих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труб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опалення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каналізації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Навіть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вібрація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холодильника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здатна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нанести вину шкоду –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таке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воно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ніжне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E:\for Anya\вино\barre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Скругленный прямоугольник 5"/>
          <p:cNvSpPr/>
          <p:nvPr/>
        </p:nvSpPr>
        <p:spPr>
          <a:xfrm>
            <a:off x="428596" y="357166"/>
            <a:ext cx="8429684" cy="614366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Вино у шафі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вище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сказаного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ясно,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холодильнику вину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місце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Занадто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низька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температура,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вібрація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різке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світло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відкриванні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дверцят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Хіба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недопита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добре укупорена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постояти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деякий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час. 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декілька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тай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відкритих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робити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для них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спеціальний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погріб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Декотрі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зберігають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скромну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«заначку»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гардеробній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шафі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кімнаті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підтримувати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англійську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 температуру – 17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градусів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то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вийде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непоганий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варіант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зберігання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малої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кількості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Тим людям,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котрі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вже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почали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колекціонувати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зібрали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хотя б 20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бажано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покладатись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випадок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потрібно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серйозно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думати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придбання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шафи-термостату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Коли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буде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вже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50 ( 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колекціонування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вин, як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всяка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пристрасть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захоплює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блискавично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агрегат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знабиться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неодмінно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більш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простих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моделях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постійна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оптимальна температура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підтримується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однаково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 по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всьому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об’єму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В моделях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дорожчих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температура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зменшується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рівня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рівня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різних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видів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Такі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шафи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випускаються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різного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об’єму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можуть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вмістити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50 до 500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«напою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богів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Коли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колекція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досягає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цієї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цифри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то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доларах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євро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вона, як правило, уже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оцінюється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п’ятизначну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суму –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кожним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роком буде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дорожчати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dirty="0" smtClean="0"/>
              <a:t> 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E:\for Anya\вино\wine_3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105622"/>
          </a:xfrm>
          <a:prstGeom prst="rect">
            <a:avLst/>
          </a:prstGeom>
          <a:noFill/>
        </p:spPr>
      </p:pic>
      <p:sp>
        <p:nvSpPr>
          <p:cNvPr id="5" name="Скругленный прямоугольник 4"/>
          <p:cNvSpPr/>
          <p:nvPr/>
        </p:nvSpPr>
        <p:spPr>
          <a:xfrm>
            <a:off x="571472" y="500042"/>
            <a:ext cx="8072494" cy="52864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Вино у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погребі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Як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приємно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привести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свій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власний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винний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погріб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компанію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вибраних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 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друзів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влаштувати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дегустацію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дорогоцінних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без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перебільшення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напоїв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Європі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давня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традиція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у нас вона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починає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зароджуватись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Побудувати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облаштувати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винний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погріб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самому вельми проблематично,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врахувати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всі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параметри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теплоізоляція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світло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ізоляція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вентиляція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вологий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режим,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інфраструктура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погребу,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тощо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). Та коли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фінансова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можливість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всі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питання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знімаються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поскільки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ринку появились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фірми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виконають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таку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роботу 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ключ».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Варто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пам’ятати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облаштуванні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даного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об’єкту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краще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використати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натуральні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матеріали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камінь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дерево,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перевірено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віками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а для контролю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всіх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параметрів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погребу 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навпаки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-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найсучаснішу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електроніку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технології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Тоді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ризик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беде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мінімальним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ньому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завести «книгу погребу».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Сюди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записувати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назву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вина,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урожаю,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імя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виробника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дату поставки,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кількість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пляшок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Потрібно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регулярно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оглядати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свій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фонд: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впорядку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пробка,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відклеюються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етикетки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режимом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температури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вологості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Ну 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найкращим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способом контролю за станом вин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являється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дегустація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E:\for Anya\вино\890784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0002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k-UA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 Antiqua" pitchFamily="18" charset="0"/>
              </a:rPr>
              <a:t> Найстаріше вино у </a:t>
            </a:r>
            <a:r>
              <a:rPr lang="uk-UA" dirty="0" smtClean="0"/>
              <a:t>у </a:t>
            </a:r>
            <a:r>
              <a:rPr lang="uk-UA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 Antiqua" pitchFamily="18" charset="0"/>
              </a:rPr>
              <a:t>світі</a:t>
            </a:r>
            <a:r>
              <a:rPr lang="uk-UA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E:\for Anya\249074_6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357167"/>
            <a:ext cx="8229600" cy="2928957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Стародавні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вина,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вік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яких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обчислюється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тисячоліттями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,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доходять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до 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нас</a:t>
            </a:r>
          </a:p>
          <a:p>
            <a:pPr fontAlgn="base">
              <a:buNone/>
            </a:pP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або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у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вигляді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сухого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залишку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,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або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у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вигляді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оцту.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Тобто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покуштувати</a:t>
            </a:r>
            <a:endParaRPr lang="ru-RU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Times New Roman" pitchFamily="18" charset="0"/>
            </a:endParaRPr>
          </a:p>
          <a:p>
            <a:pPr fontAlgn="base">
              <a:buNone/>
            </a:pP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таке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вино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наразі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не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можливо.Знавці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стверджують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,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що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придатними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до</a:t>
            </a:r>
          </a:p>
          <a:p>
            <a:pPr fontAlgn="base">
              <a:buNone/>
            </a:pP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вживання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можна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вважати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</a:p>
          <a:p>
            <a:pPr fontAlgn="base">
              <a:buNone/>
            </a:pP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вина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,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виготовлені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не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раніше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1700 року. І то за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умови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,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що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зберігалися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endParaRPr lang="ru-RU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Times New Roman" pitchFamily="18" charset="0"/>
            </a:endParaRPr>
          </a:p>
          <a:p>
            <a:pPr fontAlgn="base">
              <a:buNone/>
            </a:pP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вони 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в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ідеальних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</a:t>
            </a:r>
            <a:r>
              <a:rPr lang="ru-RU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умовах</a:t>
            </a:r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. 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E:\for Anya\вино\1413743434_1.-rdesheimer-apostelwein-1727-go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286808" cy="55721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Rüdesheimer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Apostelwein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1727</a:t>
            </a:r>
            <a:endParaRPr lang="uk-UA" sz="20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У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підвалі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одного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ресторанів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Бремена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встановлено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12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винних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бочок,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кожна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яких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названа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іменем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біблійного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апостола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Найстаріше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світі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числа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придатних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до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вживання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зберігається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 «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Бочці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Іуди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обсяг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вимірюється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без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чогось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3000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літрів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Періодично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бочки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зціджують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кілька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пляшок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продають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а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підносять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як дар монархам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політичним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діячам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Востаннє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забір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пляшки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проводився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ще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 1950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році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Декілька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разів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до бочки додавали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молоде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виноробного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міста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Рюдесхайм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найкращих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врожаїв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—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підживлення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цукром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молодого вина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дозволяє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старому </a:t>
            </a:r>
            <a:endParaRPr lang="ru-RU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зберігати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свою </a:t>
            </a:r>
            <a:r>
              <a:rPr lang="ru-RU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свіжість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E:\for Anya\вино\0_afaa1_537ee089_ori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000240"/>
            <a:ext cx="8229600" cy="1143000"/>
          </a:xfrm>
        </p:spPr>
        <p:txBody>
          <a:bodyPr>
            <a:noAutofit/>
          </a:bodyPr>
          <a:lstStyle/>
          <a:p>
            <a:r>
              <a:rPr lang="uk-UA" sz="8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 Antiqua" pitchFamily="18" charset="0"/>
              </a:rPr>
              <a:t>Найдорожче вино у світі</a:t>
            </a:r>
            <a:endParaRPr lang="ru-RU" sz="8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E:\for Anya\вино\Shipwrecked-1907-Heidseick-20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498317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Shipwrecked 1907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Heidsieck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&amp; Co Monopole</a:t>
            </a:r>
            <a:endParaRPr lang="uk-UA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Champagne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-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найдорожче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вино в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світі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Воно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buNone/>
            </a:pP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призначалося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російського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імператора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buNone/>
            </a:pP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Миколи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 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Але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час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перевезення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 1917 </a:t>
            </a:r>
          </a:p>
          <a:p>
            <a:pPr algn="ctr">
              <a:buNone/>
            </a:pP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році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корабель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потопив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німецький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підводний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buNone/>
            </a:pP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човен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в 1998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році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вцілілі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пляшки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buNone/>
            </a:pP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підняли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дна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Фінської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затоки.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Тепер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buNone/>
            </a:pPr>
            <a:r>
              <a:rPr lang="ru-RU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продають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за $275 000 за штуку.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for Anya\вино\1367830194_vinogra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Скругленный прямоугольник 3"/>
          <p:cNvSpPr/>
          <p:nvPr/>
        </p:nvSpPr>
        <p:spPr>
          <a:xfrm>
            <a:off x="214282" y="1142984"/>
            <a:ext cx="8715436" cy="40719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 smtClean="0"/>
              <a:t>    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Сьогодні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достеменно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невідомо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як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людство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познайомилося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вином. До нас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дійшли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лише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легенди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походження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напою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виноградної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лози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Так,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грецька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легенда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свідчить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виноградну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лозу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відкрив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пастух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Естафілос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який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розшукуючи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вівцю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побачив,що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вона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поїдає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листя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винограду.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відніс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плоди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рослини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своєму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господареві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Ойносеві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а той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вичавив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плодів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сік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Сік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часом ставав все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пахучіше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... Так люди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познайомилися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вином.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У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Персії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склали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іншу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легенду: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врятований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царем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Джамшидом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пащі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змії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білий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птах впустив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дзьоба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ніг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кілька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зерняток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яких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виросли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невисокі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дерева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безліччю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плодів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Сік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царю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дуже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подобався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але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одного разу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спробував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сік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підкиснув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засмутився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наказав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прибрати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За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декілька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місяців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рабиня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страждала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головний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біль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вирішила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померти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випила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залишену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царем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пляшку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соком винограду,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заграв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- молодим вином. Впавши без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почуттів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проспавши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кілька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днів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вона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прокинулася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бадьора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весела, 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звістка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дивовижне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зцілення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дійшла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до царя,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який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проголосив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скислий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сік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царським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ліками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for Anya\вино\gandex.ru-13546_2a79b8d46c170490eb52e0f0daeda43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9462"/>
          </a:xfrm>
          <a:prstGeom prst="rect">
            <a:avLst/>
          </a:prstGeom>
          <a:noFill/>
        </p:spPr>
      </p:pic>
      <p:sp>
        <p:nvSpPr>
          <p:cNvPr id="4" name="Скругленный прямоугольник 3"/>
          <p:cNvSpPr/>
          <p:nvPr/>
        </p:nvSpPr>
        <p:spPr>
          <a:xfrm>
            <a:off x="357158" y="1500174"/>
            <a:ext cx="8572560" cy="42148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dk1"/>
                </a:solidFill>
              </a:rPr>
              <a:t>     </a:t>
            </a:r>
            <a:r>
              <a:rPr lang="ru-RU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Археологічні</a:t>
            </a:r>
            <a:r>
              <a:rPr lang="ru-RU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знахідки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свідчать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люди почали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займатися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виноградарством в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глибокій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старовині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Найдавніші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сліди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виноградарства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знайдені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Закавказзі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регіоні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відомому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як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Месопотамія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Межиріччя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між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ріками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Тигр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Ефрат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), де виноград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вирощували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за 6000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до н.е.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ймовірно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робили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вино.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Останні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археологічні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відкриття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Ірані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підтверджують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люди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робили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 за 5000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до н.е. У 1968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році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американська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археологічна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експедиція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неподалік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кордону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Туреччиною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Іраком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знайшла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посудину,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виготовлену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за 5400-5000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нашої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ери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 На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дні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вчені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виявили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затверділі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залишки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вина -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найдавнішого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світі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r>
              <a:rPr lang="ru-RU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    У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різних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народів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цей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благородний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напій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носив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різні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назви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: у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древніх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євреїв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називався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жаїн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персів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ангур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древніх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вірменів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гіні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т. д.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Всі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ці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назви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однак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не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залишилися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лишилася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лише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назва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надали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напою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первісні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римляни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 Вони назвали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виноградний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напій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вином (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латинською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- «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вінум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».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Ця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назва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походила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слова «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віс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означає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«сила». І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цією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назвою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відомо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тепер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всьому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світі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for Anya\вино\wine_bottles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75" y="0"/>
            <a:ext cx="942975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000240"/>
            <a:ext cx="8229600" cy="1143000"/>
          </a:xfrm>
        </p:spPr>
        <p:txBody>
          <a:bodyPr>
            <a:noAutofit/>
          </a:bodyPr>
          <a:lstStyle/>
          <a:p>
            <a:r>
              <a:rPr lang="uk-UA" sz="9600" dirty="0">
                <a:solidFill>
                  <a:schemeClr val="bg1"/>
                </a:solidFill>
                <a:latin typeface="Book Antiqua" pitchFamily="18" charset="0"/>
              </a:rPr>
              <a:t>Класифікація </a:t>
            </a:r>
            <a:r>
              <a:rPr lang="uk-UA" sz="9600" dirty="0" smtClean="0">
                <a:solidFill>
                  <a:schemeClr val="bg1"/>
                </a:solidFill>
                <a:latin typeface="Book Antiqua" pitchFamily="18" charset="0"/>
              </a:rPr>
              <a:t>і </a:t>
            </a:r>
            <a:r>
              <a:rPr lang="uk-UA" sz="9600" dirty="0">
                <a:solidFill>
                  <a:schemeClr val="bg1"/>
                </a:solidFill>
                <a:latin typeface="Book Antiqua" pitchFamily="18" charset="0"/>
              </a:rPr>
              <a:t>види вина</a:t>
            </a:r>
            <a:endParaRPr lang="ru-RU" sz="9600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for Anya\вино\foto_foru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714348" y="1071546"/>
            <a:ext cx="8072494" cy="44291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/>
              <a:t> </a:t>
            </a:r>
            <a:r>
              <a:rPr lang="ru-RU" sz="1600" dirty="0" smtClean="0"/>
              <a:t>    </a:t>
            </a:r>
            <a:r>
              <a:rPr lang="ru-RU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По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використовуваному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соку вина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діляться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виноградні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плодові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ягідні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рослинні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ізюмні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многосортові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ru-RU" b="1" i="1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b="1" i="1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Виноградні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 -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готуються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виноградного соку, в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процесі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виробництва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заборонено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використовувати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будь-які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інші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матеріали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крім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цукру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витримки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дубових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бочках</a:t>
            </a:r>
          </a:p>
          <a:p>
            <a:r>
              <a:rPr lang="ru-RU" b="1" i="1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b="1" i="1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Плодові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 -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виготовляються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грушевого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яблучного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соку.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Ягідні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 - в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процесі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виробництва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використовуються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садові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лісові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ягоди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плоди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вишень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абрикосів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слив та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персиків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Наприклад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гранатове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вино, про яке ми писали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раніше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Рослинні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 - для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приготування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використовують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сік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дерев (клен, береза), динь,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кавунів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інших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городніх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рослин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ревінь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пастернак)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пелюстки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троянд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ru-RU" b="1" i="1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b="1" i="1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зюмні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 - як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виноматерил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використовується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родзинки</a:t>
            </a:r>
            <a:endParaRPr lang="ru-RU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Многосортові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отримують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шляхом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змішування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різних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сортів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винограду.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Серед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многосортових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виділяють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купажні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сепажні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Купажні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змішуються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вже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готові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виноматеріали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бродіння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різних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сортів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відбувається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окремо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семажні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спільна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переробка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декількох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сортів</a:t>
            </a:r>
            <a:r>
              <a:rPr lang="ru-RU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винограду</a:t>
            </a:r>
            <a:r>
              <a:rPr lang="ru-RU" dirty="0">
                <a:solidFill>
                  <a:schemeClr val="dk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E:\for Anya\вино\win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1428736"/>
            <a:ext cx="5000660" cy="1071570"/>
          </a:xfrm>
        </p:spPr>
        <p:txBody>
          <a:bodyPr>
            <a:noAutofit/>
          </a:bodyPr>
          <a:lstStyle/>
          <a:p>
            <a:r>
              <a:rPr lang="uk-UA" sz="9600" dirty="0">
                <a:latin typeface="Monotype Corsiva" pitchFamily="66" charset="0"/>
              </a:rPr>
              <a:t>Червоне вино</a:t>
            </a:r>
            <a:endParaRPr lang="ru-RU" sz="9600" dirty="0"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for Anya\вино\win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571472" y="1285860"/>
            <a:ext cx="8086724" cy="36433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2500" lnSpcReduction="10000"/>
          </a:bodyPr>
          <a:lstStyle/>
          <a:p>
            <a:pPr>
              <a:buNone/>
            </a:pPr>
            <a:r>
              <a:rPr lang="ru-RU" sz="1600" dirty="0" smtClean="0"/>
              <a:t>          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Червоним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вином 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натуральним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називається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алкогольний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напій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отриманий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спиртовим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бродінням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виноградного соку. </a:t>
            </a:r>
            <a:br>
              <a:rPr lang="ru-RU" sz="1900" dirty="0">
                <a:latin typeface="Times New Roman" pitchFamily="18" charset="0"/>
                <a:cs typeface="Times New Roman" pitchFamily="18" charset="0"/>
              </a:rPr>
            </a:b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Сировина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виробництва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червоного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вина -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певні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сорти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винограду.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Існує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думка,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червоне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біле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вино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різняться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тим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виробляються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різних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сортів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винограду. 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Але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колосальний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вплив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технологію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надає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шкірка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винограду. В 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червоному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вині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шкірка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червоного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сорту винограду в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процесі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вимочування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перетворюється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ферментативний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сік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створює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колір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Світлий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відтінок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білого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створює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відсутність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шкірки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незалежно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сорту винограду. </a:t>
            </a:r>
            <a:br>
              <a:rPr lang="ru-RU" sz="1900" dirty="0">
                <a:latin typeface="Times New Roman" pitchFamily="18" charset="0"/>
                <a:cs typeface="Times New Roman" pitchFamily="18" charset="0"/>
              </a:rPr>
            </a:b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 Аромат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букет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запах натурального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червоного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вина -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таємниці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знають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досвідчені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сомел'є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. Але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навіть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звичайний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цінитель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відрізнити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аромат напою,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визначити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смак. Букет вина,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душа,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з'являється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червоного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вина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другого року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витримки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. А запах говорить про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якість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приготування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зберігання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for Anya\вино\1380319039-vinograd-ch1-18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214282" y="214290"/>
            <a:ext cx="6357982" cy="6429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    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Не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існує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єдиної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класифікації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вин,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дійсною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для кожного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виноробного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регіону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Україні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прийнято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поділ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натурального вина за такими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групами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 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Червоне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вино в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залежності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вмісту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вуглекислоти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підрозділяється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на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тихе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ігристе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газоване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Найпоширеніша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характеристика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червоного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вина - за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змістом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цукру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 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Існують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наступні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групи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червоних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вин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сухі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сухі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особливі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напівсухі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напівсолодкі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солодкі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Червоне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вино в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залежності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якості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підрозділяється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на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молоде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-без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витримки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витримане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марочне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колекційне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-вино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контрольованого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найменування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за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походженням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елітне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2184</Words>
  <Application>Microsoft Office PowerPoint</Application>
  <PresentationFormat>Экран (4:3)</PresentationFormat>
  <Paragraphs>142</Paragraphs>
  <Slides>29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Тема Office</vt:lpstr>
      <vt:lpstr>Вино</vt:lpstr>
      <vt:lpstr>Історія виникнення Вина</vt:lpstr>
      <vt:lpstr>Слайд 3</vt:lpstr>
      <vt:lpstr>Слайд 4</vt:lpstr>
      <vt:lpstr>Класифікація і види вина</vt:lpstr>
      <vt:lpstr>Слайд 6</vt:lpstr>
      <vt:lpstr>Червоне вино</vt:lpstr>
      <vt:lpstr>Слайд 8</vt:lpstr>
      <vt:lpstr>Слайд 9</vt:lpstr>
      <vt:lpstr>Біле вино</vt:lpstr>
      <vt:lpstr>Слайд 11</vt:lpstr>
      <vt:lpstr>Корисні речовини вин</vt:lpstr>
      <vt:lpstr>Слайд 13</vt:lpstr>
      <vt:lpstr>Слайд 14</vt:lpstr>
      <vt:lpstr>Слайд 15</vt:lpstr>
      <vt:lpstr>Винні келихи</vt:lpstr>
      <vt:lpstr>Слайд 17</vt:lpstr>
      <vt:lpstr>Слайд 18</vt:lpstr>
      <vt:lpstr>Слайд 19</vt:lpstr>
      <vt:lpstr>Правила зберігання Вина</vt:lpstr>
      <vt:lpstr>Слайд 21</vt:lpstr>
      <vt:lpstr>Слайд 22</vt:lpstr>
      <vt:lpstr>Слайд 23</vt:lpstr>
      <vt:lpstr>Слайд 24</vt:lpstr>
      <vt:lpstr> Найстаріше вино у у світі.</vt:lpstr>
      <vt:lpstr>Слайд 26</vt:lpstr>
      <vt:lpstr>Слайд 27</vt:lpstr>
      <vt:lpstr>Найдорожче вино у світі</vt:lpstr>
      <vt:lpstr>Слайд 29</vt:lpstr>
    </vt:vector>
  </TitlesOfParts>
  <Company>Reanimator Extreme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30</cp:revision>
  <dcterms:created xsi:type="dcterms:W3CDTF">2015-11-30T12:47:15Z</dcterms:created>
  <dcterms:modified xsi:type="dcterms:W3CDTF">2015-11-30T20:12:49Z</dcterms:modified>
</cp:coreProperties>
</file>